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86" r:id="rId3"/>
    <p:sldId id="326" r:id="rId4"/>
    <p:sldId id="327" r:id="rId5"/>
    <p:sldId id="328" r:id="rId6"/>
    <p:sldId id="329" r:id="rId7"/>
    <p:sldId id="330" r:id="rId8"/>
    <p:sldId id="331" r:id="rId9"/>
    <p:sldId id="332" r:id="rId10"/>
    <p:sldId id="333" r:id="rId11"/>
    <p:sldId id="335" r:id="rId12"/>
    <p:sldId id="338" r:id="rId13"/>
    <p:sldId id="340" r:id="rId14"/>
    <p:sldId id="342" r:id="rId15"/>
    <p:sldId id="343" r:id="rId16"/>
    <p:sldId id="287" r:id="rId17"/>
    <p:sldId id="344" r:id="rId18"/>
    <p:sldId id="288" r:id="rId19"/>
    <p:sldId id="346" r:id="rId20"/>
    <p:sldId id="347" r:id="rId21"/>
    <p:sldId id="291" r:id="rId22"/>
    <p:sldId id="292" r:id="rId23"/>
    <p:sldId id="293" r:id="rId24"/>
    <p:sldId id="294" r:id="rId25"/>
    <p:sldId id="295"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jKJSf8/j9bW2BZEmmklAzhrBur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1116" y="-1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80"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6"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79"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77"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34886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extLst>
      <p:ext uri="{BB962C8B-B14F-4D97-AF65-F5344CB8AC3E}">
        <p14:creationId xmlns:p14="http://schemas.microsoft.com/office/powerpoint/2010/main" val="72954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578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3488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937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524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565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2794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993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42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2"/>
          <p:cNvSpPr txBox="1">
            <a:spLocks noGrp="1"/>
          </p:cNvSpPr>
          <p:nvPr>
            <p:ph type="ctrTitle"/>
          </p:nvPr>
        </p:nvSpPr>
        <p:spPr>
          <a:xfrm>
            <a:off x="685800" y="2130428"/>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1"/>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8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2"/>
          <p:cNvSpPr txBox="1">
            <a:spLocks noGrp="1"/>
          </p:cNvSpPr>
          <p:nvPr>
            <p:ph type="title"/>
          </p:nvPr>
        </p:nvSpPr>
        <p:spPr>
          <a:xfrm rot="5400000">
            <a:off x="4732338" y="2171703"/>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2"/>
          <p:cNvSpPr txBox="1">
            <a:spLocks noGrp="1"/>
          </p:cNvSpPr>
          <p:nvPr>
            <p:ph type="body" idx="1"/>
          </p:nvPr>
        </p:nvSpPr>
        <p:spPr>
          <a:xfrm rot="5400000">
            <a:off x="541338" y="190502"/>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8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3"/>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3"/>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7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4"/>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7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75"/>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5"/>
          <p:cNvSpPr txBox="1">
            <a:spLocks noGrp="1"/>
          </p:cNvSpPr>
          <p:nvPr>
            <p:ph type="body" idx="1"/>
          </p:nvPr>
        </p:nvSpPr>
        <p:spPr>
          <a:xfrm>
            <a:off x="457200" y="1600201"/>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75"/>
          <p:cNvSpPr txBox="1">
            <a:spLocks noGrp="1"/>
          </p:cNvSpPr>
          <p:nvPr>
            <p:ph type="body" idx="2"/>
          </p:nvPr>
        </p:nvSpPr>
        <p:spPr>
          <a:xfrm>
            <a:off x="4648200" y="1600201"/>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7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6"/>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6"/>
          <p:cNvSpPr txBox="1">
            <a:spLocks noGrp="1"/>
          </p:cNvSpPr>
          <p:nvPr>
            <p:ph type="body" idx="1"/>
          </p:nvPr>
        </p:nvSpPr>
        <p:spPr>
          <a:xfrm>
            <a:off x="457200" y="1535113"/>
            <a:ext cx="4040188"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6"/>
          <p:cNvSpPr txBox="1">
            <a:spLocks noGrp="1"/>
          </p:cNvSpPr>
          <p:nvPr>
            <p:ph type="body" idx="3"/>
          </p:nvPr>
        </p:nvSpPr>
        <p:spPr>
          <a:xfrm>
            <a:off x="4645029" y="1535113"/>
            <a:ext cx="4041775"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6"/>
          <p:cNvSpPr txBox="1">
            <a:spLocks noGrp="1"/>
          </p:cNvSpPr>
          <p:nvPr>
            <p:ph type="body" idx="4"/>
          </p:nvPr>
        </p:nvSpPr>
        <p:spPr>
          <a:xfrm>
            <a:off x="4645029"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7"/>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9"/>
          <p:cNvSpPr txBox="1">
            <a:spLocks noGrp="1"/>
          </p:cNvSpPr>
          <p:nvPr>
            <p:ph type="title"/>
          </p:nvPr>
        </p:nvSpPr>
        <p:spPr>
          <a:xfrm>
            <a:off x="457204" y="273049"/>
            <a:ext cx="3008313"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9"/>
          <p:cNvSpPr txBox="1">
            <a:spLocks noGrp="1"/>
          </p:cNvSpPr>
          <p:nvPr>
            <p:ph type="body" idx="1"/>
          </p:nvPr>
        </p:nvSpPr>
        <p:spPr>
          <a:xfrm>
            <a:off x="3575050" y="273053"/>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79"/>
          <p:cNvSpPr txBox="1">
            <a:spLocks noGrp="1"/>
          </p:cNvSpPr>
          <p:nvPr>
            <p:ph type="body" idx="2"/>
          </p:nvPr>
        </p:nvSpPr>
        <p:spPr>
          <a:xfrm>
            <a:off x="457204"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7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0"/>
          <p:cNvSpPr txBox="1">
            <a:spLocks noGrp="1"/>
          </p:cNvSpPr>
          <p:nvPr>
            <p:ph type="title"/>
          </p:nvPr>
        </p:nvSpPr>
        <p:spPr>
          <a:xfrm>
            <a:off x="1792288" y="4800601"/>
            <a:ext cx="54864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0"/>
          <p:cNvSpPr>
            <a:spLocks noGrp="1"/>
          </p:cNvSpPr>
          <p:nvPr>
            <p:ph type="pic" idx="2"/>
          </p:nvPr>
        </p:nvSpPr>
        <p:spPr>
          <a:xfrm>
            <a:off x="1792288" y="612775"/>
            <a:ext cx="5486400" cy="4114800"/>
          </a:xfrm>
          <a:prstGeom prst="rect">
            <a:avLst/>
          </a:prstGeom>
          <a:noFill/>
          <a:ln>
            <a:noFill/>
          </a:ln>
        </p:spPr>
      </p:sp>
      <p:sp>
        <p:nvSpPr>
          <p:cNvPr id="68" name="Google Shape;68;p80"/>
          <p:cNvSpPr txBox="1">
            <a:spLocks noGrp="1"/>
          </p:cNvSpPr>
          <p:nvPr>
            <p:ph type="body" idx="1"/>
          </p:nvPr>
        </p:nvSpPr>
        <p:spPr>
          <a:xfrm>
            <a:off x="1792288" y="5367339"/>
            <a:ext cx="54864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8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1"/>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plit orient="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a:blip r:embed="rId3">
            <a:alphaModFix/>
          </a:blip>
          <a:stretch>
            <a:fillRect/>
          </a:stretch>
        </p:blipFill>
        <p:spPr>
          <a:xfrm>
            <a:off x="0" y="282432"/>
            <a:ext cx="9144000" cy="6228537"/>
          </a:xfrm>
          <a:prstGeom prst="rect">
            <a:avLst/>
          </a:prstGeom>
          <a:noFill/>
          <a:ln>
            <a:noFill/>
          </a:ln>
        </p:spPr>
      </p:pic>
      <p:sp>
        <p:nvSpPr>
          <p:cNvPr id="90" name="Google Shape;90;p1"/>
          <p:cNvSpPr txBox="1"/>
          <p:nvPr/>
        </p:nvSpPr>
        <p:spPr>
          <a:xfrm>
            <a:off x="1299989" y="638978"/>
            <a:ext cx="6004194" cy="69246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i="1" dirty="0">
                <a:solidFill>
                  <a:schemeClr val="lt1"/>
                </a:solidFill>
              </a:rPr>
              <a:t>ОПШТИНА ШТИП </a:t>
            </a:r>
            <a:endParaRPr sz="3300" b="1" i="1" dirty="0">
              <a:solidFill>
                <a:schemeClr val="lt1"/>
              </a:solidFill>
            </a:endParaRPr>
          </a:p>
        </p:txBody>
      </p:sp>
      <p:sp>
        <p:nvSpPr>
          <p:cNvPr id="91" name="Google Shape;91;p1"/>
          <p:cNvSpPr txBox="1"/>
          <p:nvPr/>
        </p:nvSpPr>
        <p:spPr>
          <a:xfrm>
            <a:off x="638977" y="1927952"/>
            <a:ext cx="4704203"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mk-MK" sz="2800" b="1" i="1" u="sng" dirty="0" smtClean="0">
                <a:solidFill>
                  <a:schemeClr val="lt1"/>
                </a:solidFill>
                <a:latin typeface="Calibri"/>
                <a:ea typeface="Calibri"/>
                <a:cs typeface="Calibri"/>
                <a:sym typeface="Calibri"/>
              </a:rPr>
              <a:t>МУЛТИКУЛТУРАЛИЗМОТ </a:t>
            </a:r>
          </a:p>
          <a:p>
            <a:pPr marL="0" lvl="0" indent="0" algn="ctr" rtl="0">
              <a:spcBef>
                <a:spcPts val="0"/>
              </a:spcBef>
              <a:spcAft>
                <a:spcPts val="0"/>
              </a:spcAft>
              <a:buNone/>
            </a:pPr>
            <a:r>
              <a:rPr lang="mk-MK" sz="2800" b="1" i="1" u="sng" dirty="0" smtClean="0">
                <a:solidFill>
                  <a:schemeClr val="lt1"/>
                </a:solidFill>
                <a:latin typeface="Calibri"/>
                <a:ea typeface="Calibri"/>
                <a:cs typeface="Calibri"/>
                <a:sym typeface="Calibri"/>
              </a:rPr>
              <a:t>МОСТ ЗА </a:t>
            </a:r>
            <a:r>
              <a:rPr lang="mk-MK" sz="2800" b="1" i="1" u="sng" dirty="0" smtClean="0">
                <a:solidFill>
                  <a:schemeClr val="lt1"/>
                </a:solidFill>
                <a:latin typeface="Calibri"/>
                <a:ea typeface="Calibri"/>
                <a:cs typeface="Calibri"/>
                <a:sym typeface="Calibri"/>
              </a:rPr>
              <a:t>ПОДОБРА ИДНИНА</a:t>
            </a:r>
            <a:endParaRPr sz="2800" b="1" i="1" u="sng" dirty="0">
              <a:solidFill>
                <a:schemeClr val="lt1"/>
              </a:solidFill>
              <a:latin typeface="Calibri"/>
              <a:ea typeface="Calibri"/>
              <a:cs typeface="Calibri"/>
              <a:sym typeface="Calibri"/>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44843"/>
            <a:ext cx="8229600" cy="5681321"/>
          </a:xfrm>
        </p:spPr>
        <p:txBody>
          <a:bodyPr/>
          <a:lstStyle/>
          <a:p>
            <a:endParaRPr lang="en-US" dirty="0"/>
          </a:p>
        </p:txBody>
      </p:sp>
      <p:pic>
        <p:nvPicPr>
          <p:cNvPr id="4098" name="Picture 2" descr="C:\Users\Sonja Nikolova\Desktop\AD3A6257 (1).JPG"/>
          <p:cNvPicPr>
            <a:picLocks noChangeAspect="1" noChangeArrowheads="1"/>
          </p:cNvPicPr>
          <p:nvPr/>
        </p:nvPicPr>
        <p:blipFill>
          <a:blip r:embed="rId2"/>
          <a:srcRect/>
          <a:stretch>
            <a:fillRect/>
          </a:stretch>
        </p:blipFill>
        <p:spPr bwMode="auto">
          <a:xfrm>
            <a:off x="649705" y="3285503"/>
            <a:ext cx="3645570" cy="238894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099" name="Picture 3" descr="C:\Users\Sonja Nikolova\Desktop\AD3A6260.JPG"/>
          <p:cNvPicPr>
            <a:picLocks noChangeAspect="1" noChangeArrowheads="1"/>
          </p:cNvPicPr>
          <p:nvPr/>
        </p:nvPicPr>
        <p:blipFill>
          <a:blip r:embed="rId3"/>
          <a:srcRect/>
          <a:stretch>
            <a:fillRect/>
          </a:stretch>
        </p:blipFill>
        <p:spPr bwMode="auto">
          <a:xfrm>
            <a:off x="733926" y="567161"/>
            <a:ext cx="3561349" cy="243854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100" name="Picture 4" descr="C:\Users\Sonja Nikolova\Desktop\AD3A6389.JPG"/>
          <p:cNvPicPr>
            <a:picLocks noChangeAspect="1" noChangeArrowheads="1"/>
          </p:cNvPicPr>
          <p:nvPr/>
        </p:nvPicPr>
        <p:blipFill>
          <a:blip r:embed="rId4"/>
          <a:srcRect/>
          <a:stretch>
            <a:fillRect/>
          </a:stretch>
        </p:blipFill>
        <p:spPr bwMode="auto">
          <a:xfrm>
            <a:off x="5047246" y="553509"/>
            <a:ext cx="3438277" cy="245219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102" name="Picture 6" descr="C:\Users\Sonja Nikolova\Desktop\slika.jpg (2).png"/>
          <p:cNvPicPr>
            <a:picLocks noChangeAspect="1" noChangeArrowheads="1"/>
          </p:cNvPicPr>
          <p:nvPr/>
        </p:nvPicPr>
        <p:blipFill>
          <a:blip r:embed="rId5"/>
          <a:srcRect/>
          <a:stretch>
            <a:fillRect/>
          </a:stretch>
        </p:blipFill>
        <p:spPr bwMode="auto">
          <a:xfrm>
            <a:off x="4969041" y="3249827"/>
            <a:ext cx="3594689" cy="248458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2995" y="469557"/>
            <a:ext cx="8723870" cy="6005384"/>
          </a:xfrm>
        </p:spPr>
        <p:txBody>
          <a:bodyPr>
            <a:normAutofit fontScale="70000" lnSpcReduction="20000"/>
          </a:bodyPr>
          <a:lstStyle/>
          <a:p>
            <a:pPr algn="just">
              <a:buNone/>
            </a:pPr>
            <a:r>
              <a:rPr lang="mk-MK" dirty="0" smtClean="0"/>
              <a:t>	</a:t>
            </a:r>
          </a:p>
          <a:p>
            <a:pPr algn="ctr">
              <a:buNone/>
            </a:pPr>
            <a:r>
              <a:rPr lang="mk-MK" b="1" dirty="0" smtClean="0"/>
              <a:t>ООУ ГОЦЕ ДЕЛЧЕВ</a:t>
            </a:r>
          </a:p>
          <a:p>
            <a:pPr algn="just">
              <a:buNone/>
            </a:pPr>
            <a:r>
              <a:rPr lang="mk-MK" dirty="0" smtClean="0"/>
              <a:t>	Република Македонија изобилува со многу богатства, меѓу кои се различноста на луѓето, културата и јазиците.</a:t>
            </a:r>
            <a:endParaRPr lang="en-US" dirty="0" smtClean="0"/>
          </a:p>
          <a:p>
            <a:pPr algn="just">
              <a:buNone/>
            </a:pPr>
            <a:r>
              <a:rPr lang="mk-MK" dirty="0" smtClean="0"/>
              <a:t>	Уставот на Република Македонија споменува  седум заедници, додека пак шест  различни јазици се во службена употреба во вкупно 81 општина, а образованието се одвива на  пет мајчини јазици.</a:t>
            </a:r>
            <a:endParaRPr lang="en-US" dirty="0" smtClean="0"/>
          </a:p>
          <a:p>
            <a:pPr algn="just">
              <a:buNone/>
            </a:pPr>
            <a:r>
              <a:rPr lang="mk-MK" dirty="0" smtClean="0"/>
              <a:t>	За жал, понекогаш немаме доволно ресурси со кои би постигнале целосно искористување  на оваа богатство од различности во земјата.</a:t>
            </a:r>
            <a:endParaRPr lang="en-US" dirty="0" smtClean="0"/>
          </a:p>
          <a:p>
            <a:pPr algn="just">
              <a:buNone/>
            </a:pPr>
            <a:r>
              <a:rPr lang="mk-MK" dirty="0" smtClean="0"/>
              <a:t>	На новите генерации им се потребни мостови преку кои тие ќе допрат  до богатството и благодетите на различноста. Ова особено важи за  училиштата кои треба да ги подготват  учениците за  заедничка иднина  во Европа со сета нејзина културна различност.</a:t>
            </a:r>
            <a:endParaRPr lang="en-US" dirty="0" smtClean="0"/>
          </a:p>
          <a:p>
            <a:pPr algn="just">
              <a:buNone/>
            </a:pPr>
            <a:r>
              <a:rPr lang="mk-MK" dirty="0" smtClean="0"/>
              <a:t>	Фондот „Градиме мостови“ е скромен придонес кон оваа цел.</a:t>
            </a:r>
            <a:endParaRPr lang="en-US" dirty="0" smtClean="0"/>
          </a:p>
          <a:p>
            <a:pPr lvl="1" algn="just"/>
            <a:endParaRPr lang="mk-MK" b="1" dirty="0" smtClean="0"/>
          </a:p>
          <a:p>
            <a:pPr lvl="1" algn="ctr">
              <a:buNone/>
            </a:pPr>
            <a:r>
              <a:rPr lang="mk-MK" b="1" dirty="0" smtClean="0"/>
              <a:t>Реализатори:</a:t>
            </a:r>
          </a:p>
          <a:p>
            <a:pPr lvl="1" algn="just"/>
            <a:endParaRPr lang="mk-MK" b="1" dirty="0" smtClean="0"/>
          </a:p>
          <a:p>
            <a:pPr algn="just">
              <a:buNone/>
            </a:pPr>
            <a:r>
              <a:rPr lang="mk-MK" b="1" dirty="0" smtClean="0"/>
              <a:t>	ООУ„Гоце Делчев“ Штип                        </a:t>
            </a:r>
            <a:r>
              <a:rPr lang="en-US" b="1" dirty="0" smtClean="0"/>
              <a:t>SF </a:t>
            </a:r>
            <a:r>
              <a:rPr lang="mk-MK" b="1" dirty="0" smtClean="0"/>
              <a:t>„</a:t>
            </a:r>
            <a:r>
              <a:rPr lang="en-US" b="1" dirty="0" smtClean="0"/>
              <a:t>Ismail </a:t>
            </a:r>
            <a:r>
              <a:rPr lang="en-US" b="1" dirty="0" err="1" smtClean="0"/>
              <a:t>Qemali</a:t>
            </a:r>
            <a:r>
              <a:rPr lang="mk-MK" b="1" dirty="0" smtClean="0"/>
              <a:t>“</a:t>
            </a:r>
            <a:r>
              <a:rPr lang="en-US" b="1" dirty="0" smtClean="0"/>
              <a:t> </a:t>
            </a:r>
            <a:r>
              <a:rPr lang="en-US" b="1" dirty="0" err="1" smtClean="0"/>
              <a:t>Nerasht</a:t>
            </a:r>
            <a:r>
              <a:rPr lang="mk-MK" b="1" dirty="0" smtClean="0"/>
              <a:t>                 </a:t>
            </a:r>
            <a:endParaRPr lang="en-US" dirty="0" smtClean="0"/>
          </a:p>
          <a:p>
            <a:endParaRPr lang="en-US" dirty="0"/>
          </a:p>
        </p:txBody>
      </p:sp>
    </p:spTree>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70703"/>
            <a:ext cx="8229600" cy="5755461"/>
          </a:xfrm>
        </p:spPr>
        <p:txBody>
          <a:bodyPr/>
          <a:lstStyle/>
          <a:p>
            <a:r>
              <a:rPr lang="mk-MK" sz="2400" dirty="0" smtClean="0"/>
              <a:t>Заеднички активности реализирани во Општина Штип: литературно читање и спортски игри </a:t>
            </a:r>
            <a:endParaRPr lang="en-US" sz="2400" dirty="0" smtClean="0"/>
          </a:p>
          <a:p>
            <a:endParaRPr lang="en-US" dirty="0"/>
          </a:p>
        </p:txBody>
      </p:sp>
      <p:pic>
        <p:nvPicPr>
          <p:cNvPr id="5122" name="Picture 2" descr="C:\Users\Sonja Nikolova\Desktop\civil\goce delcev\Untitled 2 (1).jpg"/>
          <p:cNvPicPr>
            <a:picLocks noChangeAspect="1" noChangeArrowheads="1"/>
          </p:cNvPicPr>
          <p:nvPr/>
        </p:nvPicPr>
        <p:blipFill>
          <a:blip r:embed="rId2"/>
          <a:srcRect/>
          <a:stretch>
            <a:fillRect/>
          </a:stretch>
        </p:blipFill>
        <p:spPr bwMode="auto">
          <a:xfrm>
            <a:off x="457200" y="1891596"/>
            <a:ext cx="8377881" cy="395867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59492"/>
            <a:ext cx="8229600" cy="6116593"/>
          </a:xfrm>
        </p:spPr>
        <p:txBody>
          <a:bodyPr>
            <a:normAutofit/>
          </a:bodyPr>
          <a:lstStyle/>
          <a:p>
            <a:endParaRPr lang="en-US" sz="2000" dirty="0"/>
          </a:p>
        </p:txBody>
      </p:sp>
      <p:pic>
        <p:nvPicPr>
          <p:cNvPr id="4" name="Picture 3" descr="DSC_2405"/>
          <p:cNvPicPr/>
          <p:nvPr/>
        </p:nvPicPr>
        <p:blipFill>
          <a:blip r:embed="rId2" cstate="print"/>
          <a:srcRect/>
          <a:stretch>
            <a:fillRect/>
          </a:stretch>
        </p:blipFill>
        <p:spPr bwMode="auto">
          <a:xfrm>
            <a:off x="543696" y="469557"/>
            <a:ext cx="3903705" cy="302877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Picture 4" descr="DSC_2558"/>
          <p:cNvPicPr/>
          <p:nvPr/>
        </p:nvPicPr>
        <p:blipFill>
          <a:blip r:embed="rId3" cstate="print"/>
          <a:srcRect l="10361" t="15942" r="18796" b="33696"/>
          <a:stretch>
            <a:fillRect/>
          </a:stretch>
        </p:blipFill>
        <p:spPr bwMode="auto">
          <a:xfrm>
            <a:off x="4596714" y="481914"/>
            <a:ext cx="4102442" cy="30026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5" descr="DSC_2458"/>
          <p:cNvPicPr/>
          <p:nvPr/>
        </p:nvPicPr>
        <p:blipFill>
          <a:blip r:embed="rId4" cstate="print"/>
          <a:srcRect l="990" t="28955" b="22986"/>
          <a:stretch>
            <a:fillRect/>
          </a:stretch>
        </p:blipFill>
        <p:spPr bwMode="auto">
          <a:xfrm>
            <a:off x="950495" y="3694671"/>
            <a:ext cx="7303168" cy="26690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20131"/>
            <a:ext cx="8229600" cy="5706034"/>
          </a:xfrm>
        </p:spPr>
        <p:txBody>
          <a:bodyPr>
            <a:normAutofit/>
          </a:bodyPr>
          <a:lstStyle/>
          <a:p>
            <a:pPr marL="114300" indent="0">
              <a:buNone/>
            </a:pPr>
            <a:r>
              <a:rPr lang="mk-MK" sz="2000" b="1" dirty="0" smtClean="0"/>
              <a:t>Заеднички активности </a:t>
            </a:r>
            <a:r>
              <a:rPr lang="mk-MK" sz="2000" b="1" dirty="0" smtClean="0"/>
              <a:t>во Тетово</a:t>
            </a:r>
            <a:r>
              <a:rPr lang="mk-MK" sz="2000" b="1" dirty="0" smtClean="0"/>
              <a:t>, Лешок и Нераште  </a:t>
            </a:r>
            <a:endParaRPr lang="en-US" sz="2000" dirty="0" smtClean="0"/>
          </a:p>
          <a:p>
            <a:pPr marL="114300" indent="0">
              <a:buNone/>
            </a:pPr>
            <a:r>
              <a:rPr lang="mk-MK" sz="2000" b="1" dirty="0" smtClean="0"/>
              <a:t> Посета на  Штуловиот универзитет</a:t>
            </a:r>
            <a:endParaRPr lang="en-US" sz="2000" dirty="0"/>
          </a:p>
        </p:txBody>
      </p:sp>
      <p:pic>
        <p:nvPicPr>
          <p:cNvPr id="6146" name="Picture 2" descr="IMG_20180412_103152"/>
          <p:cNvPicPr>
            <a:picLocks noChangeAspect="1" noChangeArrowheads="1"/>
          </p:cNvPicPr>
          <p:nvPr/>
        </p:nvPicPr>
        <p:blipFill>
          <a:blip r:embed="rId2"/>
          <a:srcRect t="18823"/>
          <a:stretch>
            <a:fillRect/>
          </a:stretch>
        </p:blipFill>
        <p:spPr bwMode="auto">
          <a:xfrm>
            <a:off x="543698" y="1585243"/>
            <a:ext cx="8143102" cy="43742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8919" y="172995"/>
            <a:ext cx="8674443" cy="6388443"/>
          </a:xfrm>
        </p:spPr>
        <p:txBody>
          <a:bodyPr/>
          <a:lstStyle/>
          <a:p>
            <a:pPr>
              <a:buNone/>
            </a:pPr>
            <a:r>
              <a:rPr lang="mk-MK" sz="2000" b="1" dirty="0" smtClean="0"/>
              <a:t>Посета на Арабати баба теке</a:t>
            </a:r>
            <a:endParaRPr lang="en-US" sz="2000" dirty="0" smtClean="0"/>
          </a:p>
          <a:p>
            <a:endParaRPr lang="en-US" dirty="0"/>
          </a:p>
        </p:txBody>
      </p:sp>
      <p:pic>
        <p:nvPicPr>
          <p:cNvPr id="114690" name="Picture 2" descr="IMG_20180412_111654"/>
          <p:cNvPicPr>
            <a:picLocks noChangeAspect="1" noChangeArrowheads="1"/>
          </p:cNvPicPr>
          <p:nvPr/>
        </p:nvPicPr>
        <p:blipFill>
          <a:blip r:embed="rId2"/>
          <a:srcRect l="4688" t="19443" b="22914"/>
          <a:stretch>
            <a:fillRect/>
          </a:stretch>
        </p:blipFill>
        <p:spPr bwMode="auto">
          <a:xfrm>
            <a:off x="163206" y="890782"/>
            <a:ext cx="3790956" cy="19967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4691" name="Picture 3" descr="IMG_20180412_112833"/>
          <p:cNvPicPr>
            <a:picLocks noChangeAspect="1" noChangeArrowheads="1"/>
          </p:cNvPicPr>
          <p:nvPr/>
        </p:nvPicPr>
        <p:blipFill>
          <a:blip r:embed="rId3"/>
          <a:srcRect t="11148" b="22878"/>
          <a:stretch>
            <a:fillRect/>
          </a:stretch>
        </p:blipFill>
        <p:spPr bwMode="auto">
          <a:xfrm>
            <a:off x="308919" y="3462091"/>
            <a:ext cx="3046155" cy="21370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Rectangle 6"/>
          <p:cNvSpPr/>
          <p:nvPr/>
        </p:nvSpPr>
        <p:spPr>
          <a:xfrm>
            <a:off x="5078626" y="185351"/>
            <a:ext cx="3509319" cy="523220"/>
          </a:xfrm>
          <a:prstGeom prst="rect">
            <a:avLst/>
          </a:prstGeom>
        </p:spPr>
        <p:txBody>
          <a:bodyPr wrap="square">
            <a:spAutoFit/>
          </a:bodyPr>
          <a:lstStyle/>
          <a:p>
            <a:pPr lvl="0" algn="ctr" fontAlgn="base">
              <a:spcBef>
                <a:spcPct val="0"/>
              </a:spcBef>
              <a:spcAft>
                <a:spcPct val="0"/>
              </a:spcAft>
              <a:buClrTx/>
            </a:pPr>
            <a:r>
              <a:rPr lang="mk-MK" b="1" dirty="0" smtClean="0">
                <a:solidFill>
                  <a:schemeClr val="tx1"/>
                </a:solidFill>
                <a:latin typeface="Arial" pitchFamily="34" charset="0"/>
                <a:ea typeface="Calibri" pitchFamily="34" charset="0"/>
                <a:cs typeface="Times New Roman" pitchFamily="18" charset="0"/>
              </a:rPr>
              <a:t>Посета на шарената џамија во Тетово</a:t>
            </a:r>
            <a:endParaRPr lang="mk-MK" sz="2400" dirty="0" smtClean="0">
              <a:solidFill>
                <a:schemeClr val="tx1"/>
              </a:solidFill>
              <a:latin typeface="Arial" pitchFamily="34" charset="0"/>
              <a:cs typeface="Arial" pitchFamily="34" charset="0"/>
            </a:endParaRPr>
          </a:p>
        </p:txBody>
      </p:sp>
      <p:pic>
        <p:nvPicPr>
          <p:cNvPr id="114693" name="Picture 5" descr="IMG_20180412_120224"/>
          <p:cNvPicPr>
            <a:picLocks noChangeAspect="1" noChangeArrowheads="1"/>
          </p:cNvPicPr>
          <p:nvPr/>
        </p:nvPicPr>
        <p:blipFill>
          <a:blip r:embed="rId4"/>
          <a:srcRect l="5431" t="15463" b="25984"/>
          <a:stretch>
            <a:fillRect/>
          </a:stretch>
        </p:blipFill>
        <p:spPr bwMode="auto">
          <a:xfrm>
            <a:off x="4227551" y="890782"/>
            <a:ext cx="4551957" cy="27427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4694" name="Picture 6" descr="IMG_20180412_150317"/>
          <p:cNvPicPr>
            <a:picLocks noChangeAspect="1" noChangeArrowheads="1"/>
          </p:cNvPicPr>
          <p:nvPr/>
        </p:nvPicPr>
        <p:blipFill>
          <a:blip r:embed="rId5"/>
          <a:srcRect/>
          <a:stretch>
            <a:fillRect/>
          </a:stretch>
        </p:blipFill>
        <p:spPr bwMode="auto">
          <a:xfrm>
            <a:off x="3601266" y="4520533"/>
            <a:ext cx="2293851" cy="171758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4695" name="Picture 7" descr="IMG_20180412_150324"/>
          <p:cNvPicPr>
            <a:picLocks noChangeAspect="1" noChangeArrowheads="1"/>
          </p:cNvPicPr>
          <p:nvPr/>
        </p:nvPicPr>
        <p:blipFill>
          <a:blip r:embed="rId6"/>
          <a:srcRect/>
          <a:stretch>
            <a:fillRect/>
          </a:stretch>
        </p:blipFill>
        <p:spPr bwMode="auto">
          <a:xfrm>
            <a:off x="6227204" y="4520534"/>
            <a:ext cx="2657655" cy="199147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1"/>
        <p:cNvGrpSpPr/>
        <p:nvPr/>
      </p:nvGrpSpPr>
      <p:grpSpPr>
        <a:xfrm>
          <a:off x="0" y="0"/>
          <a:ext cx="0" cy="0"/>
          <a:chOff x="0" y="0"/>
          <a:chExt cx="0" cy="0"/>
        </a:xfrm>
      </p:grpSpPr>
      <p:pic>
        <p:nvPicPr>
          <p:cNvPr id="292" name="Google Shape;292;p32"/>
          <p:cNvPicPr preferRelativeResize="0">
            <a:picLocks noGrp="1"/>
          </p:cNvPicPr>
          <p:nvPr>
            <p:ph type="body" idx="1"/>
          </p:nvPr>
        </p:nvPicPr>
        <p:blipFill rotWithShape="1">
          <a:blip r:embed="rId3">
            <a:alphaModFix/>
          </a:blip>
          <a:srcRect/>
          <a:stretch/>
        </p:blipFill>
        <p:spPr>
          <a:xfrm>
            <a:off x="89762" y="395164"/>
            <a:ext cx="8964600" cy="5936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91979"/>
            <a:ext cx="8229600" cy="5434186"/>
          </a:xfrm>
        </p:spPr>
        <p:txBody>
          <a:bodyPr>
            <a:normAutofit/>
          </a:bodyPr>
          <a:lstStyle/>
          <a:p>
            <a:pPr marL="114300" indent="0" algn="ctr">
              <a:buNone/>
            </a:pPr>
            <a:r>
              <a:rPr lang="mk-MK" b="1" dirty="0" smtClean="0">
                <a:latin typeface="Calibri" panose="020F0502020204030204" pitchFamily="34" charset="0"/>
                <a:cs typeface="Calibri" panose="020F0502020204030204" pitchFamily="34" charset="0"/>
              </a:rPr>
              <a:t>ООУ ВАНЧО ПРКЕ</a:t>
            </a:r>
            <a:r>
              <a:rPr lang="en-US" b="1" dirty="0" smtClean="0">
                <a:latin typeface="Calibri" panose="020F0502020204030204" pitchFamily="34" charset="0"/>
                <a:cs typeface="Calibri" panose="020F0502020204030204" pitchFamily="34" charset="0"/>
              </a:rPr>
              <a:t> </a:t>
            </a:r>
            <a:endParaRPr lang="mk-MK" b="1" dirty="0" smtClean="0">
              <a:latin typeface="Calibri" panose="020F0502020204030204" pitchFamily="34" charset="0"/>
              <a:cs typeface="Calibri" panose="020F0502020204030204" pitchFamily="34" charset="0"/>
            </a:endParaRPr>
          </a:p>
          <a:p>
            <a:pPr marL="114300" indent="0" algn="just">
              <a:buNone/>
            </a:pPr>
            <a:r>
              <a:rPr lang="mk-MK" dirty="0" smtClean="0">
                <a:latin typeface="Calibri" panose="020F0502020204030204" pitchFamily="34" charset="0"/>
                <a:cs typeface="Calibri" panose="020F0502020204030204" pitchFamily="34" charset="0"/>
              </a:rPr>
              <a:t>Учениците </a:t>
            </a:r>
            <a:r>
              <a:rPr lang="mk-MK" dirty="0" smtClean="0">
                <a:latin typeface="Calibri" panose="020F0502020204030204" pitchFamily="34" charset="0"/>
                <a:cs typeface="Calibri" panose="020F0502020204030204" pitchFamily="34" charset="0"/>
              </a:rPr>
              <a:t>од Еко одборот заедно со учениците од училишниот парламент, под менторство на наставниците, во периодот од 21 до 28 март организираа повеќе активности кои беа именувани како „Денови на екологијата“, со единствена цел и упатена порака:</a:t>
            </a:r>
          </a:p>
          <a:p>
            <a:pPr marL="114300" indent="0" algn="just">
              <a:buNone/>
            </a:pPr>
            <a:r>
              <a:rPr lang="mk-MK" b="1" dirty="0">
                <a:latin typeface="Calibri" panose="020F0502020204030204" pitchFamily="34" charset="0"/>
                <a:cs typeface="Calibri" panose="020F0502020204030204" pitchFamily="34" charset="0"/>
              </a:rPr>
              <a:t>-</a:t>
            </a:r>
            <a:r>
              <a:rPr lang="mk-MK" b="1" dirty="0" smtClean="0">
                <a:latin typeface="Calibri" panose="020F0502020204030204" pitchFamily="34" charset="0"/>
                <a:cs typeface="Calibri" panose="020F0502020204030204" pitchFamily="34" charset="0"/>
              </a:rPr>
              <a:t> Иднината е во ваши раце, таа сепак може да биде поубава! Време е за будење!  </a:t>
            </a:r>
            <a:endParaRPr lang="en-US" b="1" dirty="0" smtClean="0">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p:txBody>
      </p:sp>
    </p:spTree>
  </p:cSld>
  <p:clrMapOvr>
    <a:masterClrMapping/>
  </p:clrMapOvr>
  <p:transition spd="slow">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6"/>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4" name="Picture 4" descr="336799360_975187003814119_475163343935067969_n"/>
          <p:cNvPicPr>
            <a:picLocks noChangeAspect="1" noChangeArrowheads="1"/>
          </p:cNvPicPr>
          <p:nvPr/>
        </p:nvPicPr>
        <p:blipFill>
          <a:blip r:embed="rId3"/>
          <a:srcRect/>
          <a:stretch>
            <a:fillRect/>
          </a:stretch>
        </p:blipFill>
        <p:spPr bwMode="auto">
          <a:xfrm>
            <a:off x="518984" y="1086060"/>
            <a:ext cx="3842951" cy="20868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5" descr="336790540_971193057115729_4350723968853705607_n"/>
          <p:cNvPicPr>
            <a:picLocks noChangeAspect="1" noChangeArrowheads="1"/>
          </p:cNvPicPr>
          <p:nvPr/>
        </p:nvPicPr>
        <p:blipFill>
          <a:blip r:embed="rId4"/>
          <a:srcRect/>
          <a:stretch>
            <a:fillRect/>
          </a:stretch>
        </p:blipFill>
        <p:spPr bwMode="auto">
          <a:xfrm>
            <a:off x="4809708" y="1235676"/>
            <a:ext cx="3741168" cy="51280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6" descr="336786702_1517020265490587_2122300838123081218_n"/>
          <p:cNvPicPr>
            <a:picLocks noChangeAspect="1" noChangeArrowheads="1"/>
          </p:cNvPicPr>
          <p:nvPr/>
        </p:nvPicPr>
        <p:blipFill>
          <a:blip r:embed="rId5"/>
          <a:srcRect/>
          <a:stretch>
            <a:fillRect/>
          </a:stretch>
        </p:blipFill>
        <p:spPr bwMode="auto">
          <a:xfrm>
            <a:off x="518984" y="3410465"/>
            <a:ext cx="3815664" cy="28585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70703"/>
            <a:ext cx="8229600" cy="5755461"/>
          </a:xfrm>
        </p:spPr>
        <p:txBody>
          <a:bodyPr>
            <a:normAutofit/>
          </a:bodyPr>
          <a:lstStyle/>
          <a:p>
            <a:pPr marL="114300" indent="0">
              <a:buNone/>
            </a:pPr>
            <a:r>
              <a:rPr lang="mk-MK" sz="2000" dirty="0" smtClean="0"/>
              <a:t>Дел од Велигденските активности реализирани во духот на мултикултурализмот:</a:t>
            </a:r>
            <a:endParaRPr lang="en-US" sz="2000" dirty="0"/>
          </a:p>
        </p:txBody>
      </p:sp>
      <p:pic>
        <p:nvPicPr>
          <p:cNvPr id="11265" name="Picture 1" descr="C:\Users\Sonja Nikolova\Desktop\civil\vanco prke civil\unnamed (6).jpg"/>
          <p:cNvPicPr>
            <a:picLocks noChangeAspect="1" noChangeArrowheads="1"/>
          </p:cNvPicPr>
          <p:nvPr/>
        </p:nvPicPr>
        <p:blipFill>
          <a:blip r:embed="rId2"/>
          <a:srcRect/>
          <a:stretch>
            <a:fillRect/>
          </a:stretch>
        </p:blipFill>
        <p:spPr bwMode="auto">
          <a:xfrm>
            <a:off x="862790" y="1294147"/>
            <a:ext cx="3492219" cy="25252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266" name="Picture 2" descr="C:\Users\Sonja Nikolova\Desktop\civil\vanco prke civil\unnamed (7).jpg"/>
          <p:cNvPicPr>
            <a:picLocks noChangeAspect="1" noChangeArrowheads="1"/>
          </p:cNvPicPr>
          <p:nvPr/>
        </p:nvPicPr>
        <p:blipFill>
          <a:blip r:embed="rId3"/>
          <a:srcRect/>
          <a:stretch>
            <a:fillRect/>
          </a:stretch>
        </p:blipFill>
        <p:spPr bwMode="auto">
          <a:xfrm>
            <a:off x="5053263" y="1282307"/>
            <a:ext cx="3432095" cy="5230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267" name="Picture 3" descr="C:\Users\Sonja Nikolova\Desktop\civil\vanco prke civil\unnamed (4).jpg"/>
          <p:cNvPicPr>
            <a:picLocks noChangeAspect="1" noChangeArrowheads="1"/>
          </p:cNvPicPr>
          <p:nvPr/>
        </p:nvPicPr>
        <p:blipFill>
          <a:blip r:embed="rId4"/>
          <a:srcRect/>
          <a:stretch>
            <a:fillRect/>
          </a:stretch>
        </p:blipFill>
        <p:spPr bwMode="auto">
          <a:xfrm>
            <a:off x="862790" y="4193756"/>
            <a:ext cx="3629633" cy="23186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6"/>
        <p:cNvGrpSpPr/>
        <p:nvPr/>
      </p:nvGrpSpPr>
      <p:grpSpPr>
        <a:xfrm>
          <a:off x="0" y="0"/>
          <a:ext cx="0" cy="0"/>
          <a:chOff x="0" y="0"/>
          <a:chExt cx="0" cy="0"/>
        </a:xfrm>
      </p:grpSpPr>
      <p:sp>
        <p:nvSpPr>
          <p:cNvPr id="3" name="Text Placeholder 2"/>
          <p:cNvSpPr>
            <a:spLocks noGrp="1"/>
          </p:cNvSpPr>
          <p:nvPr>
            <p:ph type="body" idx="1"/>
          </p:nvPr>
        </p:nvSpPr>
        <p:spPr>
          <a:xfrm>
            <a:off x="165252" y="627960"/>
            <a:ext cx="8521547" cy="5498205"/>
          </a:xfrm>
        </p:spPr>
        <p:txBody>
          <a:bodyPr/>
          <a:lstStyle/>
          <a:p>
            <a:pPr algn="ctr">
              <a:buNone/>
            </a:pPr>
            <a:r>
              <a:rPr lang="mk-MK" b="1" dirty="0" smtClean="0"/>
              <a:t>ОПШТИНА ШТИП </a:t>
            </a:r>
          </a:p>
          <a:p>
            <a:pPr algn="just">
              <a:buNone/>
            </a:pPr>
            <a:r>
              <a:rPr lang="mk-MK" sz="1400" dirty="0" smtClean="0"/>
              <a:t> </a:t>
            </a:r>
            <a:r>
              <a:rPr lang="mk-MK" sz="1400" dirty="0" smtClean="0"/>
              <a:t>	</a:t>
            </a:r>
            <a:r>
              <a:rPr lang="mk-MK" sz="2400" dirty="0" smtClean="0"/>
              <a:t>Под мотото „Празниците не зближуваат, празниците не обединуваат и радуваат-празниците не признаваат различности“ повеќе од 300 ученици од основните општински училишта, како и корисници од Дневниот центар за лица со интелектуална попреченост, учествуваа во проектот по повод католичкиот празник „Свети Никола“. </a:t>
            </a:r>
          </a:p>
          <a:p>
            <a:pPr algn="just">
              <a:buNone/>
            </a:pPr>
            <a:r>
              <a:rPr lang="mk-MK" sz="2400" dirty="0" smtClean="0"/>
              <a:t>	</a:t>
            </a:r>
            <a:endParaRPr lang="mk-MK" sz="2400" dirty="0" smtClean="0"/>
          </a:p>
          <a:p>
            <a:pPr algn="just">
              <a:buNone/>
            </a:pPr>
            <a:r>
              <a:rPr lang="mk-MK" sz="2400" dirty="0"/>
              <a:t>	</a:t>
            </a:r>
            <a:r>
              <a:rPr lang="mk-MK" sz="2400" dirty="0" smtClean="0"/>
              <a:t>Во организација на </a:t>
            </a:r>
            <a:r>
              <a:rPr lang="mk-MK" sz="2400" dirty="0" smtClean="0"/>
              <a:t>Општина </a:t>
            </a:r>
            <a:r>
              <a:rPr lang="mk-MK" sz="2400" dirty="0" smtClean="0"/>
              <a:t>Штип, со подршка на заедницата </a:t>
            </a:r>
            <a:r>
              <a:rPr lang="mk-MK" sz="2400" dirty="0" smtClean="0"/>
              <a:t>на Хрвати „Либертас“  и Универзитетот „Гоце Делчев –Штип, дечињата од сите етнички заедници </a:t>
            </a:r>
            <a:r>
              <a:rPr lang="mk-MK" sz="2400" dirty="0" smtClean="0"/>
              <a:t>во Општина Штип, упатија </a:t>
            </a:r>
            <a:r>
              <a:rPr lang="mk-MK" sz="2400" dirty="0" smtClean="0"/>
              <a:t>пораки за мир, здравје, меѓусебна почит и еднаквост.</a:t>
            </a:r>
          </a:p>
          <a:p>
            <a:pPr algn="ctr">
              <a:buNone/>
            </a:pPr>
            <a:endParaRPr lang="en-US" sz="1800" dirty="0"/>
          </a:p>
        </p:txBody>
      </p:sp>
    </p:spTree>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29049"/>
            <a:ext cx="8229600" cy="5397115"/>
          </a:xfrm>
        </p:spPr>
        <p:txBody>
          <a:bodyPr/>
          <a:lstStyle/>
          <a:p>
            <a:pPr marL="114300" indent="0">
              <a:buNone/>
            </a:pPr>
            <a:endParaRPr lang="en-US" dirty="0"/>
          </a:p>
        </p:txBody>
      </p:sp>
      <p:pic>
        <p:nvPicPr>
          <p:cNvPr id="115714" name="Picture 2" descr="C:\Users\Sonja Nikolova\Desktop\civil\vanco prke civil\unnamed (11).jpg"/>
          <p:cNvPicPr>
            <a:picLocks noChangeAspect="1" noChangeArrowheads="1"/>
          </p:cNvPicPr>
          <p:nvPr/>
        </p:nvPicPr>
        <p:blipFill>
          <a:blip r:embed="rId2"/>
          <a:srcRect/>
          <a:stretch>
            <a:fillRect/>
          </a:stretch>
        </p:blipFill>
        <p:spPr bwMode="auto">
          <a:xfrm>
            <a:off x="649705" y="729049"/>
            <a:ext cx="3463795" cy="54246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5715" name="Picture 3" descr="C:\Users\Sonja Nikolova\Desktop\civil\vanco prke civil\unnamed (8).jpg"/>
          <p:cNvPicPr>
            <a:picLocks noChangeAspect="1" noChangeArrowheads="1"/>
          </p:cNvPicPr>
          <p:nvPr/>
        </p:nvPicPr>
        <p:blipFill>
          <a:blip r:embed="rId3"/>
          <a:srcRect/>
          <a:stretch>
            <a:fillRect/>
          </a:stretch>
        </p:blipFill>
        <p:spPr bwMode="auto">
          <a:xfrm>
            <a:off x="4668253" y="740011"/>
            <a:ext cx="3822140" cy="53751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13"/>
        <p:cNvGrpSpPr/>
        <p:nvPr/>
      </p:nvGrpSpPr>
      <p:grpSpPr>
        <a:xfrm>
          <a:off x="0" y="0"/>
          <a:ext cx="0" cy="0"/>
          <a:chOff x="0" y="0"/>
          <a:chExt cx="0" cy="0"/>
        </a:xfrm>
      </p:grpSpPr>
      <p:sp>
        <p:nvSpPr>
          <p:cNvPr id="6" name="Text Placeholder 5"/>
          <p:cNvSpPr>
            <a:spLocks noGrp="1"/>
          </p:cNvSpPr>
          <p:nvPr>
            <p:ph type="body" idx="1"/>
          </p:nvPr>
        </p:nvSpPr>
        <p:spPr>
          <a:xfrm>
            <a:off x="457200" y="766119"/>
            <a:ext cx="8229600" cy="5436973"/>
          </a:xfrm>
        </p:spPr>
        <p:txBody>
          <a:bodyPr>
            <a:normAutofit/>
          </a:bodyPr>
          <a:lstStyle/>
          <a:p>
            <a:pPr marL="114300" indent="0" algn="ctr">
              <a:buNone/>
            </a:pPr>
            <a:r>
              <a:rPr lang="mk-MK" b="1" dirty="0" smtClean="0"/>
              <a:t>ООУ СЛАВЕЈКО АРСОВ </a:t>
            </a:r>
          </a:p>
          <a:p>
            <a:pPr algn="just">
              <a:buNone/>
            </a:pPr>
            <a:r>
              <a:rPr lang="mk-MK" sz="2000" dirty="0" smtClean="0"/>
              <a:t>	Во училиштето успешно се имплементира „Проектот за Меѓуетничка Интеграција во Образованието“. Во рамките на Проектот спроведени се многубројни активности меѓу кои и обуку за наставниот кадар.</a:t>
            </a:r>
          </a:p>
          <a:p>
            <a:pPr algn="just">
              <a:buNone/>
            </a:pPr>
            <a:endParaRPr lang="en-US" sz="2000" dirty="0"/>
          </a:p>
        </p:txBody>
      </p:sp>
      <p:pic>
        <p:nvPicPr>
          <p:cNvPr id="8" name="Picture 7"/>
          <p:cNvPicPr/>
          <p:nvPr/>
        </p:nvPicPr>
        <p:blipFill>
          <a:blip r:embed="rId3"/>
          <a:srcRect/>
          <a:stretch>
            <a:fillRect/>
          </a:stretch>
        </p:blipFill>
        <p:spPr bwMode="auto">
          <a:xfrm>
            <a:off x="921993" y="2970513"/>
            <a:ext cx="3563509" cy="28000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Picture 8"/>
          <p:cNvPicPr/>
          <p:nvPr/>
        </p:nvPicPr>
        <p:blipFill>
          <a:blip r:embed="rId4"/>
          <a:srcRect/>
          <a:stretch>
            <a:fillRect/>
          </a:stretch>
        </p:blipFill>
        <p:spPr bwMode="auto">
          <a:xfrm>
            <a:off x="5053914" y="2965622"/>
            <a:ext cx="3435178" cy="281733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21"/>
        <p:cNvGrpSpPr/>
        <p:nvPr/>
      </p:nvGrpSpPr>
      <p:grpSpPr>
        <a:xfrm>
          <a:off x="0" y="0"/>
          <a:ext cx="0" cy="0"/>
          <a:chOff x="0" y="0"/>
          <a:chExt cx="0" cy="0"/>
        </a:xfrm>
      </p:grpSpPr>
      <p:sp>
        <p:nvSpPr>
          <p:cNvPr id="3" name="Text Placeholder 2"/>
          <p:cNvSpPr>
            <a:spLocks noGrp="1"/>
          </p:cNvSpPr>
          <p:nvPr>
            <p:ph type="body" idx="1"/>
          </p:nvPr>
        </p:nvSpPr>
        <p:spPr>
          <a:xfrm>
            <a:off x="457200" y="395417"/>
            <a:ext cx="8229600" cy="5730748"/>
          </a:xfrm>
        </p:spPr>
        <p:txBody>
          <a:bodyPr>
            <a:normAutofit/>
          </a:bodyPr>
          <a:lstStyle/>
          <a:p>
            <a:r>
              <a:rPr lang="mk-MK" sz="2000" dirty="0" smtClean="0"/>
              <a:t>Склучување Договор за партнерски однос меѓу училиштата ООУ„Славејко Арсов“-Штип и ООУ„Битолскиот Конгрес“- с.Лопате, Куманово во рамките на ПМИО, </a:t>
            </a:r>
            <a:r>
              <a:rPr lang="mk-MK" sz="2000" dirty="0" smtClean="0"/>
              <a:t>во </a:t>
            </a:r>
            <a:r>
              <a:rPr lang="mk-MK" sz="2000" dirty="0" smtClean="0"/>
              <a:t>просториите на ООУ„Битолскиот Конгрес“- Куманово</a:t>
            </a:r>
            <a:endParaRPr lang="en-US" sz="2000" dirty="0"/>
          </a:p>
        </p:txBody>
      </p:sp>
      <p:pic>
        <p:nvPicPr>
          <p:cNvPr id="4" name="Picture 3"/>
          <p:cNvPicPr/>
          <p:nvPr/>
        </p:nvPicPr>
        <p:blipFill>
          <a:blip r:embed="rId3" cstate="print"/>
          <a:srcRect/>
          <a:stretch>
            <a:fillRect/>
          </a:stretch>
        </p:blipFill>
        <p:spPr bwMode="auto">
          <a:xfrm>
            <a:off x="605482" y="2668158"/>
            <a:ext cx="3731740" cy="31518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Picture 4"/>
          <p:cNvPicPr/>
          <p:nvPr/>
        </p:nvPicPr>
        <p:blipFill>
          <a:blip r:embed="rId4" cstate="print"/>
          <a:srcRect/>
          <a:stretch>
            <a:fillRect/>
          </a:stretch>
        </p:blipFill>
        <p:spPr bwMode="auto">
          <a:xfrm>
            <a:off x="4692607" y="2656703"/>
            <a:ext cx="3932409" cy="311390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26"/>
        <p:cNvGrpSpPr/>
        <p:nvPr/>
      </p:nvGrpSpPr>
      <p:grpSpPr>
        <a:xfrm>
          <a:off x="0" y="0"/>
          <a:ext cx="0" cy="0"/>
          <a:chOff x="0" y="0"/>
          <a:chExt cx="0" cy="0"/>
        </a:xfrm>
      </p:grpSpPr>
      <p:sp>
        <p:nvSpPr>
          <p:cNvPr id="6" name="Text Placeholder 5"/>
          <p:cNvSpPr>
            <a:spLocks noGrp="1"/>
          </p:cNvSpPr>
          <p:nvPr>
            <p:ph type="body" idx="1"/>
          </p:nvPr>
        </p:nvSpPr>
        <p:spPr>
          <a:xfrm>
            <a:off x="457200" y="345989"/>
            <a:ext cx="8229600" cy="6017741"/>
          </a:xfrm>
        </p:spPr>
        <p:txBody>
          <a:bodyPr>
            <a:normAutofit/>
          </a:bodyPr>
          <a:lstStyle/>
          <a:p>
            <a:pPr marL="114300" indent="0">
              <a:buNone/>
            </a:pPr>
            <a:r>
              <a:rPr lang="mk-MK" sz="2200" dirty="0" smtClean="0"/>
              <a:t>- Посета на ООУ„Битолскиот Конгрес“с.Лопате, Куманово од страна на ученици, наставници и родители од ООУ„Славејко Арсов“Штип, со цел реализирање на заеднички МИО активности во рамки на проектот ПМИО (мултиетничка работилница и квиз на знаење по англиски јазик), носители на активноста: ООУ„Славејко Арсов“ Штип, ООУ„Битолски конгрес“ с.Лопате </a:t>
            </a:r>
            <a:r>
              <a:rPr lang="mk-MK" sz="2200" dirty="0" smtClean="0"/>
              <a:t>Куманово.</a:t>
            </a:r>
            <a:endParaRPr lang="en-US" sz="2200" dirty="0" smtClean="0"/>
          </a:p>
          <a:p>
            <a:endParaRPr lang="en-US" dirty="0"/>
          </a:p>
        </p:txBody>
      </p:sp>
      <p:pic>
        <p:nvPicPr>
          <p:cNvPr id="7" name="Picture 6" descr="DSC00499"/>
          <p:cNvPicPr/>
          <p:nvPr/>
        </p:nvPicPr>
        <p:blipFill>
          <a:blip r:embed="rId3" cstate="print"/>
          <a:srcRect/>
          <a:stretch>
            <a:fillRect/>
          </a:stretch>
        </p:blipFill>
        <p:spPr bwMode="auto">
          <a:xfrm>
            <a:off x="632185" y="3232593"/>
            <a:ext cx="3735602" cy="294578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Picture 7" descr="DSC00503"/>
          <p:cNvPicPr/>
          <p:nvPr/>
        </p:nvPicPr>
        <p:blipFill>
          <a:blip r:embed="rId4" cstate="print"/>
          <a:srcRect/>
          <a:stretch>
            <a:fillRect/>
          </a:stretch>
        </p:blipFill>
        <p:spPr bwMode="auto">
          <a:xfrm>
            <a:off x="4752475" y="3232592"/>
            <a:ext cx="3934326" cy="294578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34"/>
        <p:cNvGrpSpPr/>
        <p:nvPr/>
      </p:nvGrpSpPr>
      <p:grpSpPr>
        <a:xfrm>
          <a:off x="0" y="0"/>
          <a:ext cx="0" cy="0"/>
          <a:chOff x="0" y="0"/>
          <a:chExt cx="0" cy="0"/>
        </a:xfrm>
      </p:grpSpPr>
      <p:sp>
        <p:nvSpPr>
          <p:cNvPr id="335" name="Google Shape;335;p39"/>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p:txBody>
      </p:sp>
      <p:pic>
        <p:nvPicPr>
          <p:cNvPr id="4" name="Picture 3" descr="1610081_715745531799262_45616151_n"/>
          <p:cNvPicPr/>
          <p:nvPr/>
        </p:nvPicPr>
        <p:blipFill>
          <a:blip r:embed="rId3"/>
          <a:srcRect/>
          <a:stretch>
            <a:fillRect/>
          </a:stretch>
        </p:blipFill>
        <p:spPr bwMode="auto">
          <a:xfrm>
            <a:off x="667265" y="647313"/>
            <a:ext cx="3401970" cy="2726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descr="rabotilnica 2"/>
          <p:cNvPicPr/>
          <p:nvPr/>
        </p:nvPicPr>
        <p:blipFill>
          <a:blip r:embed="rId4"/>
          <a:srcRect/>
          <a:stretch>
            <a:fillRect/>
          </a:stretch>
        </p:blipFill>
        <p:spPr bwMode="auto">
          <a:xfrm>
            <a:off x="4633784" y="792762"/>
            <a:ext cx="3345977" cy="25312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p:nvPr/>
        </p:nvPicPr>
        <p:blipFill>
          <a:blip r:embed="rId5"/>
          <a:srcRect/>
          <a:stretch>
            <a:fillRect/>
          </a:stretch>
        </p:blipFill>
        <p:spPr bwMode="auto">
          <a:xfrm>
            <a:off x="716691" y="3686175"/>
            <a:ext cx="3447535" cy="25292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p:nvPr/>
        </p:nvPicPr>
        <p:blipFill>
          <a:blip r:embed="rId6"/>
          <a:srcRect/>
          <a:stretch>
            <a:fillRect/>
          </a:stretch>
        </p:blipFill>
        <p:spPr bwMode="auto">
          <a:xfrm>
            <a:off x="4596714" y="3715651"/>
            <a:ext cx="3632886" cy="25492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40"/>
        <p:cNvGrpSpPr/>
        <p:nvPr/>
      </p:nvGrpSpPr>
      <p:grpSpPr>
        <a:xfrm>
          <a:off x="0" y="0"/>
          <a:ext cx="0" cy="0"/>
          <a:chOff x="0" y="0"/>
          <a:chExt cx="0" cy="0"/>
        </a:xfrm>
      </p:grpSpPr>
      <p:sp>
        <p:nvSpPr>
          <p:cNvPr id="3" name="Text Placeholder 2"/>
          <p:cNvSpPr>
            <a:spLocks noGrp="1"/>
          </p:cNvSpPr>
          <p:nvPr>
            <p:ph type="body" idx="1"/>
          </p:nvPr>
        </p:nvSpPr>
        <p:spPr>
          <a:xfrm>
            <a:off x="457200" y="729049"/>
            <a:ext cx="8229600" cy="5397115"/>
          </a:xfrm>
        </p:spPr>
        <p:txBody>
          <a:bodyPr/>
          <a:lstStyle/>
          <a:p>
            <a:pPr>
              <a:buNone/>
            </a:pPr>
            <a:endParaRPr lang="en-US" dirty="0"/>
          </a:p>
        </p:txBody>
      </p:sp>
      <p:pic>
        <p:nvPicPr>
          <p:cNvPr id="4" name="Picture 3"/>
          <p:cNvPicPr/>
          <p:nvPr/>
        </p:nvPicPr>
        <p:blipFill>
          <a:blip r:embed="rId3"/>
          <a:srcRect/>
          <a:stretch>
            <a:fillRect/>
          </a:stretch>
        </p:blipFill>
        <p:spPr bwMode="auto">
          <a:xfrm>
            <a:off x="457200" y="766118"/>
            <a:ext cx="4040659" cy="28296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Picture 4"/>
          <p:cNvPicPr/>
          <p:nvPr/>
        </p:nvPicPr>
        <p:blipFill>
          <a:blip r:embed="rId4"/>
          <a:srcRect/>
          <a:stretch>
            <a:fillRect/>
          </a:stretch>
        </p:blipFill>
        <p:spPr bwMode="auto">
          <a:xfrm>
            <a:off x="4812632" y="790832"/>
            <a:ext cx="3664103" cy="284205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5" descr="DSC00463"/>
          <p:cNvPicPr/>
          <p:nvPr/>
        </p:nvPicPr>
        <p:blipFill>
          <a:blip r:embed="rId5" cstate="print"/>
          <a:srcRect/>
          <a:stretch>
            <a:fillRect/>
          </a:stretch>
        </p:blipFill>
        <p:spPr bwMode="auto">
          <a:xfrm>
            <a:off x="757990" y="3904091"/>
            <a:ext cx="3529806" cy="237639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Picture 6" descr="DSC00454"/>
          <p:cNvPicPr/>
          <p:nvPr/>
        </p:nvPicPr>
        <p:blipFill>
          <a:blip r:embed="rId6" cstate="print"/>
          <a:srcRect/>
          <a:stretch>
            <a:fillRect/>
          </a:stretch>
        </p:blipFill>
        <p:spPr bwMode="auto">
          <a:xfrm>
            <a:off x="4957011" y="3891735"/>
            <a:ext cx="3359086" cy="229621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491" y="333632"/>
            <a:ext cx="8637373" cy="6264876"/>
          </a:xfrm>
        </p:spPr>
        <p:txBody>
          <a:bodyPr/>
          <a:lstStyle/>
          <a:p>
            <a:pPr>
              <a:buNone/>
            </a:pPr>
            <a:endParaRPr lang="en-US" dirty="0"/>
          </a:p>
        </p:txBody>
      </p:sp>
      <p:pic>
        <p:nvPicPr>
          <p:cNvPr id="1028" name="Picture 4" descr="C:\Users\Sonja Nikolova\Desktop\316550591_456949463283863_1035620387563976057_n.jpg"/>
          <p:cNvPicPr>
            <a:picLocks noChangeAspect="1" noChangeArrowheads="1"/>
          </p:cNvPicPr>
          <p:nvPr/>
        </p:nvPicPr>
        <p:blipFill>
          <a:blip r:embed="rId2"/>
          <a:srcRect/>
          <a:stretch>
            <a:fillRect/>
          </a:stretch>
        </p:blipFill>
        <p:spPr bwMode="auto">
          <a:xfrm>
            <a:off x="521418" y="432749"/>
            <a:ext cx="3791905" cy="25328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30" name="Picture 6" descr="C:\Users\Sonja Nikolova\Desktop\316528254_456949576617185_902484982397156574_n.jpg"/>
          <p:cNvPicPr>
            <a:picLocks noChangeAspect="1" noChangeArrowheads="1"/>
          </p:cNvPicPr>
          <p:nvPr/>
        </p:nvPicPr>
        <p:blipFill>
          <a:blip r:embed="rId3"/>
          <a:srcRect/>
          <a:stretch>
            <a:fillRect/>
          </a:stretch>
        </p:blipFill>
        <p:spPr bwMode="auto">
          <a:xfrm>
            <a:off x="4682173" y="391934"/>
            <a:ext cx="3890003" cy="25984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31" name="Picture 7" descr="C:\Users\Sonja Nikolova\Desktop\316528254_456949576617185_902484982397156574_n.jpg"/>
          <p:cNvPicPr>
            <a:picLocks noChangeAspect="1" noChangeArrowheads="1"/>
          </p:cNvPicPr>
          <p:nvPr/>
        </p:nvPicPr>
        <p:blipFill>
          <a:blip r:embed="rId3"/>
          <a:srcRect/>
          <a:stretch>
            <a:fillRect/>
          </a:stretch>
        </p:blipFill>
        <p:spPr bwMode="auto">
          <a:xfrm>
            <a:off x="383060" y="3484604"/>
            <a:ext cx="4114799" cy="28583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32" name="Picture 8" descr="C:\Users\Sonja Nikolova\Desktop\316822633_456949563283853_2453153133126167911_n.jpg"/>
          <p:cNvPicPr>
            <a:picLocks noChangeAspect="1" noChangeArrowheads="1"/>
          </p:cNvPicPr>
          <p:nvPr/>
        </p:nvPicPr>
        <p:blipFill>
          <a:blip r:embed="rId4"/>
          <a:srcRect/>
          <a:stretch>
            <a:fillRect/>
          </a:stretch>
        </p:blipFill>
        <p:spPr bwMode="auto">
          <a:xfrm>
            <a:off x="4757351" y="3484605"/>
            <a:ext cx="3917092" cy="28420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68411"/>
            <a:ext cx="8229600" cy="5557753"/>
          </a:xfrm>
        </p:spPr>
        <p:txBody>
          <a:bodyPr/>
          <a:lstStyle/>
          <a:p>
            <a:pPr>
              <a:buNone/>
            </a:pPr>
            <a:endParaRPr lang="en-US" dirty="0"/>
          </a:p>
        </p:txBody>
      </p:sp>
      <p:pic>
        <p:nvPicPr>
          <p:cNvPr id="4" name="Picture 5" descr="C:\Users\Sonja Nikolova\Desktop\318100516_456949536617189_6645203376962660609_n.jpg"/>
          <p:cNvPicPr>
            <a:picLocks noChangeAspect="1" noChangeArrowheads="1"/>
          </p:cNvPicPr>
          <p:nvPr/>
        </p:nvPicPr>
        <p:blipFill>
          <a:blip r:embed="rId2"/>
          <a:srcRect/>
          <a:stretch>
            <a:fillRect/>
          </a:stretch>
        </p:blipFill>
        <p:spPr bwMode="auto">
          <a:xfrm>
            <a:off x="691116" y="629414"/>
            <a:ext cx="3932399" cy="242160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2" descr="C:\Users\Sonja Nikolova\Desktop\317735603_456949516617191_8893889359122516154_n.jpg"/>
          <p:cNvPicPr>
            <a:picLocks noChangeAspect="1" noChangeArrowheads="1"/>
          </p:cNvPicPr>
          <p:nvPr/>
        </p:nvPicPr>
        <p:blipFill>
          <a:blip r:embed="rId3"/>
          <a:srcRect/>
          <a:stretch>
            <a:fillRect/>
          </a:stretch>
        </p:blipFill>
        <p:spPr bwMode="auto">
          <a:xfrm>
            <a:off x="815391" y="3364566"/>
            <a:ext cx="3830750" cy="25914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50" name="Picture 2" descr="C:\Users\Sonja Nikolova\Desktop\316542770_456949496617193_2291333986928779264_n.jpg"/>
          <p:cNvPicPr>
            <a:picLocks noChangeAspect="1" noChangeArrowheads="1"/>
          </p:cNvPicPr>
          <p:nvPr/>
        </p:nvPicPr>
        <p:blipFill>
          <a:blip r:embed="rId4"/>
          <a:srcRect/>
          <a:stretch>
            <a:fillRect/>
          </a:stretch>
        </p:blipFill>
        <p:spPr bwMode="auto">
          <a:xfrm>
            <a:off x="4961264" y="819756"/>
            <a:ext cx="3593205" cy="5125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91979"/>
            <a:ext cx="8229600" cy="5434186"/>
          </a:xfrm>
        </p:spPr>
        <p:txBody>
          <a:bodyPr>
            <a:normAutofit fontScale="70000" lnSpcReduction="20000"/>
          </a:bodyPr>
          <a:lstStyle/>
          <a:p>
            <a:pPr marL="114300" indent="0" algn="ctr">
              <a:buNone/>
            </a:pPr>
            <a:r>
              <a:rPr lang="mk-MK" b="1" dirty="0" smtClean="0"/>
              <a:t>ООУ ДИМИТАР ВЛАХОВ</a:t>
            </a:r>
            <a:endParaRPr lang="en-US" b="1" dirty="0" smtClean="0"/>
          </a:p>
          <a:p>
            <a:pPr marL="114300" indent="0" algn="just">
              <a:buNone/>
            </a:pPr>
            <a:r>
              <a:rPr lang="ru-RU" dirty="0" smtClean="0"/>
              <a:t>Во </a:t>
            </a:r>
            <a:r>
              <a:rPr lang="ru-RU" dirty="0" smtClean="0"/>
              <a:t>рамките на </a:t>
            </a:r>
            <a:r>
              <a:rPr lang="ru-RU" dirty="0" smtClean="0"/>
              <a:t>проектот  </a:t>
            </a:r>
            <a:r>
              <a:rPr lang="ru-RU" dirty="0" smtClean="0"/>
              <a:t>од областа на МИО и МУ </a:t>
            </a:r>
            <a:r>
              <a:rPr lang="en-US" dirty="0" smtClean="0"/>
              <a:t>(</a:t>
            </a:r>
            <a:r>
              <a:rPr lang="mk-MK" dirty="0" smtClean="0"/>
              <a:t>меѓуетничка интеграција во образованието и младинско учество) посочуваме само дел од активностите кои беа реализирани од страна на наставниците и учениците по повод чествувањето на православниот празник Велигден и муслиманскиот празник Бајрам (кои годинава временски се пресретнаа), за чие чествување беше подготвен </a:t>
            </a:r>
            <a:r>
              <a:rPr lang="ru-RU" dirty="0" smtClean="0"/>
              <a:t>Велигденски базар каде се одбележуваа двата верски празника: Велигден и Бајрам. </a:t>
            </a:r>
          </a:p>
          <a:p>
            <a:pPr algn="just">
              <a:buNone/>
            </a:pPr>
            <a:r>
              <a:rPr lang="ru-RU" dirty="0" smtClean="0"/>
              <a:t>	</a:t>
            </a:r>
          </a:p>
          <a:p>
            <a:pPr marL="114300" indent="0" algn="just">
              <a:buNone/>
            </a:pPr>
            <a:r>
              <a:rPr lang="ru-RU" dirty="0" smtClean="0"/>
              <a:t>Учениците </a:t>
            </a:r>
            <a:r>
              <a:rPr lang="ru-RU" dirty="0" smtClean="0"/>
              <a:t>од ООУ „Страшо Пинџур“ Карбинци, облечени </a:t>
            </a:r>
            <a:r>
              <a:rPr lang="ru-RU" dirty="0" smtClean="0"/>
              <a:t>во нивната </a:t>
            </a:r>
            <a:r>
              <a:rPr lang="ru-RU" dirty="0" smtClean="0"/>
              <a:t>традиционална облека го посетија ООУ „Димитар Влахов“ за време на Велигденескиот базар и во чест на празникот Бајрам донесоа традиционална баклава. ООУ „Димитар Влахов“ пак со пригодна програма со ученици облечени во традиционална облека-носии се пре</a:t>
            </a:r>
            <a:r>
              <a:rPr lang="mk-MK" dirty="0"/>
              <a:t>т</a:t>
            </a:r>
            <a:r>
              <a:rPr lang="ru-RU" dirty="0" smtClean="0"/>
              <a:t>ставија со македонските ора. </a:t>
            </a:r>
          </a:p>
          <a:p>
            <a:pPr algn="just">
              <a:buNone/>
            </a:pPr>
            <a:r>
              <a:rPr lang="ru-RU" dirty="0" smtClean="0"/>
              <a:t>	</a:t>
            </a:r>
            <a:endParaRPr lang="en-US" dirty="0" smtClean="0"/>
          </a:p>
        </p:txBody>
      </p:sp>
    </p:spTree>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48299"/>
            <a:ext cx="8229600" cy="5277865"/>
          </a:xfrm>
        </p:spPr>
        <p:txBody>
          <a:bodyPr>
            <a:normAutofit/>
          </a:bodyPr>
          <a:lstStyle/>
          <a:p>
            <a:endParaRPr lang="en-US" dirty="0"/>
          </a:p>
        </p:txBody>
      </p:sp>
      <p:pic>
        <p:nvPicPr>
          <p:cNvPr id="1027" name="Picture 3" descr="C:\Users\Sonja Nikolova\Desktop\civil\dimitar vlahov\341000618_589090163155892_3788879957040147277_n (1).jpg"/>
          <p:cNvPicPr>
            <a:picLocks noChangeAspect="1" noChangeArrowheads="1"/>
          </p:cNvPicPr>
          <p:nvPr/>
        </p:nvPicPr>
        <p:blipFill>
          <a:blip r:embed="rId2"/>
          <a:srcRect/>
          <a:stretch>
            <a:fillRect/>
          </a:stretch>
        </p:blipFill>
        <p:spPr bwMode="auto">
          <a:xfrm>
            <a:off x="457200" y="423329"/>
            <a:ext cx="8053329" cy="57028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8758" y="445168"/>
            <a:ext cx="8398042" cy="5919537"/>
          </a:xfrm>
        </p:spPr>
        <p:txBody>
          <a:bodyPr/>
          <a:lstStyle/>
          <a:p>
            <a:endParaRPr lang="en-US" dirty="0"/>
          </a:p>
        </p:txBody>
      </p:sp>
      <p:pic>
        <p:nvPicPr>
          <p:cNvPr id="4" name="Picture 2" descr="C:\Users\Sonja Nikolova\Desktop\civil\dimitar vlahov\340977580_776864174020503_1257514682700189586_n.jpg"/>
          <p:cNvPicPr>
            <a:picLocks noChangeAspect="1" noChangeArrowheads="1"/>
          </p:cNvPicPr>
          <p:nvPr/>
        </p:nvPicPr>
        <p:blipFill>
          <a:blip r:embed="rId2"/>
          <a:srcRect/>
          <a:stretch>
            <a:fillRect/>
          </a:stretch>
        </p:blipFill>
        <p:spPr bwMode="auto">
          <a:xfrm>
            <a:off x="627961" y="3815844"/>
            <a:ext cx="3585354" cy="24128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50" name="Picture 2" descr="C:\Users\Sonja Nikolova\Desktop\civil\dimitar vlahov\341080370_245011911302038_1499956136271870317_n (2).jpg"/>
          <p:cNvPicPr>
            <a:picLocks noChangeAspect="1" noChangeArrowheads="1"/>
          </p:cNvPicPr>
          <p:nvPr/>
        </p:nvPicPr>
        <p:blipFill>
          <a:blip r:embed="rId3"/>
          <a:srcRect/>
          <a:stretch>
            <a:fillRect/>
          </a:stretch>
        </p:blipFill>
        <p:spPr bwMode="auto">
          <a:xfrm>
            <a:off x="627961" y="767169"/>
            <a:ext cx="3635566" cy="2726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1" name="Picture 3" descr="C:\Users\Sonja Nikolova\Desktop\civil\dimitar vlahov\340962223_176572885261146_1665253045427634737_n.jpg"/>
          <p:cNvPicPr>
            <a:picLocks noChangeAspect="1" noChangeArrowheads="1"/>
          </p:cNvPicPr>
          <p:nvPr/>
        </p:nvPicPr>
        <p:blipFill>
          <a:blip r:embed="rId4"/>
          <a:srcRect/>
          <a:stretch>
            <a:fillRect/>
          </a:stretch>
        </p:blipFill>
        <p:spPr bwMode="auto">
          <a:xfrm>
            <a:off x="4786140" y="826265"/>
            <a:ext cx="3804261" cy="5221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27113"/>
            <a:ext cx="8229600" cy="5399052"/>
          </a:xfrm>
        </p:spPr>
        <p:txBody>
          <a:bodyPr>
            <a:normAutofit fontScale="92500"/>
          </a:bodyPr>
          <a:lstStyle/>
          <a:p>
            <a:pPr algn="just"/>
            <a:r>
              <a:rPr lang="ru-RU" dirty="0" smtClean="0"/>
              <a:t>Почитувањето на етничките, верските и културните разлики и негувањето на принципите на еднаквост на сите ученици, најдобро беа забележани за време на чествувањето на патрониот празник на ООУ „Димитар Влахов“ при што беа реализирани активности од </a:t>
            </a:r>
            <a:r>
              <a:rPr lang="ru-RU" dirty="0" smtClean="0"/>
              <a:t>проектот  </a:t>
            </a:r>
            <a:r>
              <a:rPr lang="ru-RU" dirty="0" smtClean="0"/>
              <a:t>од областа на МИО и МУ </a:t>
            </a:r>
            <a:r>
              <a:rPr lang="en-US" dirty="0" smtClean="0"/>
              <a:t>(</a:t>
            </a:r>
            <a:r>
              <a:rPr lang="mk-MK" dirty="0" smtClean="0"/>
              <a:t>меѓуетничка интеграција во образованието и младинско учество) </a:t>
            </a:r>
            <a:r>
              <a:rPr lang="ru-RU" dirty="0" smtClean="0"/>
              <a:t>со пеење и рецитирање на јазиците кои се зборуваат и изучуваат во </a:t>
            </a:r>
            <a:r>
              <a:rPr lang="ru-RU" dirty="0" smtClean="0"/>
              <a:t>училиштето.</a:t>
            </a:r>
            <a:endParaRPr lang="en-US" dirty="0"/>
          </a:p>
        </p:txBody>
      </p:sp>
    </p:spTree>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52617"/>
            <a:ext cx="8229600" cy="5273548"/>
          </a:xfrm>
        </p:spPr>
        <p:txBody>
          <a:bodyPr/>
          <a:lstStyle/>
          <a:p>
            <a:endParaRPr lang="en-US" dirty="0"/>
          </a:p>
        </p:txBody>
      </p:sp>
      <p:pic>
        <p:nvPicPr>
          <p:cNvPr id="3074" name="Picture 2" descr="C:\Users\Sonja Nikolova\Desktop\AD3A6257.JPG"/>
          <p:cNvPicPr>
            <a:picLocks noChangeAspect="1" noChangeArrowheads="1"/>
          </p:cNvPicPr>
          <p:nvPr/>
        </p:nvPicPr>
        <p:blipFill>
          <a:blip r:embed="rId2"/>
          <a:srcRect/>
          <a:stretch>
            <a:fillRect/>
          </a:stretch>
        </p:blipFill>
        <p:spPr bwMode="auto">
          <a:xfrm>
            <a:off x="457200" y="715654"/>
            <a:ext cx="8229600" cy="55474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split orient="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TotalTime>
  <Words>353</Words>
  <Application>Microsoft Office PowerPoint</Application>
  <PresentationFormat>On-screen Show (4:3)</PresentationFormat>
  <Paragraphs>38</Paragraphs>
  <Slides>25</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Sonja</dc:creator>
  <cp:lastModifiedBy>Dragana</cp:lastModifiedBy>
  <cp:revision>48</cp:revision>
  <dcterms:created xsi:type="dcterms:W3CDTF">2012-05-08T12:49:42Z</dcterms:created>
  <dcterms:modified xsi:type="dcterms:W3CDTF">2023-04-28T07:29:35Z</dcterms:modified>
</cp:coreProperties>
</file>